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1" r:id="rId5"/>
    <p:sldId id="258" r:id="rId6"/>
    <p:sldId id="259" r:id="rId7"/>
    <p:sldId id="260"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6682CF-C886-4534-9975-856439018EBC}" v="1" dt="2023-06-09T20:20:31.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EB00-C93D-CB33-EE13-2FA8C41377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9E3647-3822-D534-5655-FF26A28EF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A7F31B-676C-A5FC-7605-725139580FCA}"/>
              </a:ext>
            </a:extLst>
          </p:cNvPr>
          <p:cNvSpPr>
            <a:spLocks noGrp="1"/>
          </p:cNvSpPr>
          <p:nvPr>
            <p:ph type="dt" sz="half" idx="10"/>
          </p:nvPr>
        </p:nvSpPr>
        <p:spPr/>
        <p:txBody>
          <a:bodyPr/>
          <a:lstStyle/>
          <a:p>
            <a:fld id="{6AC84690-C5A9-4FB7-8BC0-40CC9E40E749}" type="datetimeFigureOut">
              <a:rPr lang="en-US" smtClean="0"/>
              <a:t>6/14/2023</a:t>
            </a:fld>
            <a:endParaRPr lang="en-US"/>
          </a:p>
        </p:txBody>
      </p:sp>
      <p:sp>
        <p:nvSpPr>
          <p:cNvPr id="5" name="Footer Placeholder 4">
            <a:extLst>
              <a:ext uri="{FF2B5EF4-FFF2-40B4-BE49-F238E27FC236}">
                <a16:creationId xmlns:a16="http://schemas.microsoft.com/office/drawing/2014/main" id="{7435E8B1-161D-EB65-0E18-A78029FD5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18BED-14F6-7AE4-F00D-4E6917AF72DA}"/>
              </a:ext>
            </a:extLst>
          </p:cNvPr>
          <p:cNvSpPr>
            <a:spLocks noGrp="1"/>
          </p:cNvSpPr>
          <p:nvPr>
            <p:ph type="sldNum" sz="quarter" idx="12"/>
          </p:nvPr>
        </p:nvSpPr>
        <p:spPr/>
        <p:txBody>
          <a:bodyPr/>
          <a:lstStyle/>
          <a:p>
            <a:fld id="{55F4D407-808D-4166-9909-48420BA96DDF}" type="slidenum">
              <a:rPr lang="en-US" smtClean="0"/>
              <a:t>‹#›</a:t>
            </a:fld>
            <a:endParaRPr lang="en-US"/>
          </a:p>
        </p:txBody>
      </p:sp>
    </p:spTree>
    <p:extLst>
      <p:ext uri="{BB962C8B-B14F-4D97-AF65-F5344CB8AC3E}">
        <p14:creationId xmlns:p14="http://schemas.microsoft.com/office/powerpoint/2010/main" val="46941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F409-D3CD-1717-381B-ED2511F509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C6E429-987B-95BC-8206-6F64F27163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1282D-785E-57A5-7E6E-983DEE9B974B}"/>
              </a:ext>
            </a:extLst>
          </p:cNvPr>
          <p:cNvSpPr>
            <a:spLocks noGrp="1"/>
          </p:cNvSpPr>
          <p:nvPr>
            <p:ph type="dt" sz="half" idx="10"/>
          </p:nvPr>
        </p:nvSpPr>
        <p:spPr/>
        <p:txBody>
          <a:bodyPr/>
          <a:lstStyle/>
          <a:p>
            <a:fld id="{6AC84690-C5A9-4FB7-8BC0-40CC9E40E749}" type="datetimeFigureOut">
              <a:rPr lang="en-US" smtClean="0"/>
              <a:t>6/14/2023</a:t>
            </a:fld>
            <a:endParaRPr lang="en-US"/>
          </a:p>
        </p:txBody>
      </p:sp>
      <p:sp>
        <p:nvSpPr>
          <p:cNvPr id="5" name="Footer Placeholder 4">
            <a:extLst>
              <a:ext uri="{FF2B5EF4-FFF2-40B4-BE49-F238E27FC236}">
                <a16:creationId xmlns:a16="http://schemas.microsoft.com/office/drawing/2014/main" id="{54D9C1C1-8CC6-022A-A138-174A6FA2B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EE555-8303-A078-EBC7-50B7D9883E8F}"/>
              </a:ext>
            </a:extLst>
          </p:cNvPr>
          <p:cNvSpPr>
            <a:spLocks noGrp="1"/>
          </p:cNvSpPr>
          <p:nvPr>
            <p:ph type="sldNum" sz="quarter" idx="12"/>
          </p:nvPr>
        </p:nvSpPr>
        <p:spPr/>
        <p:txBody>
          <a:bodyPr/>
          <a:lstStyle/>
          <a:p>
            <a:fld id="{55F4D407-808D-4166-9909-48420BA96DDF}" type="slidenum">
              <a:rPr lang="en-US" smtClean="0"/>
              <a:t>‹#›</a:t>
            </a:fld>
            <a:endParaRPr lang="en-US"/>
          </a:p>
        </p:txBody>
      </p:sp>
    </p:spTree>
    <p:extLst>
      <p:ext uri="{BB962C8B-B14F-4D97-AF65-F5344CB8AC3E}">
        <p14:creationId xmlns:p14="http://schemas.microsoft.com/office/powerpoint/2010/main" val="56614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B94B04-EC07-CD36-8833-4C0FC19103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9C69C9-B11B-F14D-5C18-14F141FFBF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72CB5-4607-8B9E-F0DF-2940F9D53232}"/>
              </a:ext>
            </a:extLst>
          </p:cNvPr>
          <p:cNvSpPr>
            <a:spLocks noGrp="1"/>
          </p:cNvSpPr>
          <p:nvPr>
            <p:ph type="dt" sz="half" idx="10"/>
          </p:nvPr>
        </p:nvSpPr>
        <p:spPr/>
        <p:txBody>
          <a:bodyPr/>
          <a:lstStyle/>
          <a:p>
            <a:fld id="{6AC84690-C5A9-4FB7-8BC0-40CC9E40E749}" type="datetimeFigureOut">
              <a:rPr lang="en-US" smtClean="0"/>
              <a:t>6/14/2023</a:t>
            </a:fld>
            <a:endParaRPr lang="en-US"/>
          </a:p>
        </p:txBody>
      </p:sp>
      <p:sp>
        <p:nvSpPr>
          <p:cNvPr id="5" name="Footer Placeholder 4">
            <a:extLst>
              <a:ext uri="{FF2B5EF4-FFF2-40B4-BE49-F238E27FC236}">
                <a16:creationId xmlns:a16="http://schemas.microsoft.com/office/drawing/2014/main" id="{63276676-218F-E918-F167-2B8F3353B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74CA3-4104-9207-4EAF-B42FD21AE0DE}"/>
              </a:ext>
            </a:extLst>
          </p:cNvPr>
          <p:cNvSpPr>
            <a:spLocks noGrp="1"/>
          </p:cNvSpPr>
          <p:nvPr>
            <p:ph type="sldNum" sz="quarter" idx="12"/>
          </p:nvPr>
        </p:nvSpPr>
        <p:spPr/>
        <p:txBody>
          <a:bodyPr/>
          <a:lstStyle/>
          <a:p>
            <a:fld id="{55F4D407-808D-4166-9909-48420BA96DDF}" type="slidenum">
              <a:rPr lang="en-US" smtClean="0"/>
              <a:t>‹#›</a:t>
            </a:fld>
            <a:endParaRPr lang="en-US"/>
          </a:p>
        </p:txBody>
      </p:sp>
    </p:spTree>
    <p:extLst>
      <p:ext uri="{BB962C8B-B14F-4D97-AF65-F5344CB8AC3E}">
        <p14:creationId xmlns:p14="http://schemas.microsoft.com/office/powerpoint/2010/main" val="407400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12457-7F7A-1D78-9C6D-AAF3CD6B89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CA44E-BA0C-1CCD-83E8-0B186C1451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5C1DA-A684-3639-E5D4-666C8F668AA1}"/>
              </a:ext>
            </a:extLst>
          </p:cNvPr>
          <p:cNvSpPr>
            <a:spLocks noGrp="1"/>
          </p:cNvSpPr>
          <p:nvPr>
            <p:ph type="dt" sz="half" idx="10"/>
          </p:nvPr>
        </p:nvSpPr>
        <p:spPr/>
        <p:txBody>
          <a:bodyPr/>
          <a:lstStyle/>
          <a:p>
            <a:fld id="{6AC84690-C5A9-4FB7-8BC0-40CC9E40E749}" type="datetimeFigureOut">
              <a:rPr lang="en-US" smtClean="0"/>
              <a:t>6/14/2023</a:t>
            </a:fld>
            <a:endParaRPr lang="en-US"/>
          </a:p>
        </p:txBody>
      </p:sp>
      <p:sp>
        <p:nvSpPr>
          <p:cNvPr id="5" name="Footer Placeholder 4">
            <a:extLst>
              <a:ext uri="{FF2B5EF4-FFF2-40B4-BE49-F238E27FC236}">
                <a16:creationId xmlns:a16="http://schemas.microsoft.com/office/drawing/2014/main" id="{92D42DE5-412E-B697-F7DE-F3C407E77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041E6-831D-B6E2-C410-CFA26D24F99C}"/>
              </a:ext>
            </a:extLst>
          </p:cNvPr>
          <p:cNvSpPr>
            <a:spLocks noGrp="1"/>
          </p:cNvSpPr>
          <p:nvPr>
            <p:ph type="sldNum" sz="quarter" idx="12"/>
          </p:nvPr>
        </p:nvSpPr>
        <p:spPr/>
        <p:txBody>
          <a:bodyPr/>
          <a:lstStyle/>
          <a:p>
            <a:fld id="{55F4D407-808D-4166-9909-48420BA96DDF}" type="slidenum">
              <a:rPr lang="en-US" smtClean="0"/>
              <a:t>‹#›</a:t>
            </a:fld>
            <a:endParaRPr lang="en-US"/>
          </a:p>
        </p:txBody>
      </p:sp>
    </p:spTree>
    <p:extLst>
      <p:ext uri="{BB962C8B-B14F-4D97-AF65-F5344CB8AC3E}">
        <p14:creationId xmlns:p14="http://schemas.microsoft.com/office/powerpoint/2010/main" val="151746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79E7-1D99-BC51-27EC-B6E6861B14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594FC5-FAE2-8457-827B-CB32407EE1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72E82C-6F3A-5067-54AB-DBC93F2CCD2A}"/>
              </a:ext>
            </a:extLst>
          </p:cNvPr>
          <p:cNvSpPr>
            <a:spLocks noGrp="1"/>
          </p:cNvSpPr>
          <p:nvPr>
            <p:ph type="dt" sz="half" idx="10"/>
          </p:nvPr>
        </p:nvSpPr>
        <p:spPr/>
        <p:txBody>
          <a:bodyPr/>
          <a:lstStyle/>
          <a:p>
            <a:fld id="{6AC84690-C5A9-4FB7-8BC0-40CC9E40E749}" type="datetimeFigureOut">
              <a:rPr lang="en-US" smtClean="0"/>
              <a:t>6/14/2023</a:t>
            </a:fld>
            <a:endParaRPr lang="en-US"/>
          </a:p>
        </p:txBody>
      </p:sp>
      <p:sp>
        <p:nvSpPr>
          <p:cNvPr id="5" name="Footer Placeholder 4">
            <a:extLst>
              <a:ext uri="{FF2B5EF4-FFF2-40B4-BE49-F238E27FC236}">
                <a16:creationId xmlns:a16="http://schemas.microsoft.com/office/drawing/2014/main" id="{B1518C86-4DB6-5334-6CD1-E19C48455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B90EB-E6F2-941E-5B7B-1744A81BD55F}"/>
              </a:ext>
            </a:extLst>
          </p:cNvPr>
          <p:cNvSpPr>
            <a:spLocks noGrp="1"/>
          </p:cNvSpPr>
          <p:nvPr>
            <p:ph type="sldNum" sz="quarter" idx="12"/>
          </p:nvPr>
        </p:nvSpPr>
        <p:spPr/>
        <p:txBody>
          <a:bodyPr/>
          <a:lstStyle/>
          <a:p>
            <a:fld id="{55F4D407-808D-4166-9909-48420BA96DDF}" type="slidenum">
              <a:rPr lang="en-US" smtClean="0"/>
              <a:t>‹#›</a:t>
            </a:fld>
            <a:endParaRPr lang="en-US"/>
          </a:p>
        </p:txBody>
      </p:sp>
    </p:spTree>
    <p:extLst>
      <p:ext uri="{BB962C8B-B14F-4D97-AF65-F5344CB8AC3E}">
        <p14:creationId xmlns:p14="http://schemas.microsoft.com/office/powerpoint/2010/main" val="325335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764AD-9453-25C8-26F4-EC8BB637CA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6BF459-CE92-E510-A6B6-D9CE85B0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BC7150-73A8-D7D8-A1F8-3D1E76E236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B85514-F128-F579-3E7B-5D4977ACA288}"/>
              </a:ext>
            </a:extLst>
          </p:cNvPr>
          <p:cNvSpPr>
            <a:spLocks noGrp="1"/>
          </p:cNvSpPr>
          <p:nvPr>
            <p:ph type="dt" sz="half" idx="10"/>
          </p:nvPr>
        </p:nvSpPr>
        <p:spPr/>
        <p:txBody>
          <a:bodyPr/>
          <a:lstStyle/>
          <a:p>
            <a:fld id="{6AC84690-C5A9-4FB7-8BC0-40CC9E40E749}" type="datetimeFigureOut">
              <a:rPr lang="en-US" smtClean="0"/>
              <a:t>6/14/2023</a:t>
            </a:fld>
            <a:endParaRPr lang="en-US"/>
          </a:p>
        </p:txBody>
      </p:sp>
      <p:sp>
        <p:nvSpPr>
          <p:cNvPr id="6" name="Footer Placeholder 5">
            <a:extLst>
              <a:ext uri="{FF2B5EF4-FFF2-40B4-BE49-F238E27FC236}">
                <a16:creationId xmlns:a16="http://schemas.microsoft.com/office/drawing/2014/main" id="{C52E3AB7-C82D-132B-BFDE-A4C7D5E31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75122-CB5E-C396-D90C-A1E1CD85DAF1}"/>
              </a:ext>
            </a:extLst>
          </p:cNvPr>
          <p:cNvSpPr>
            <a:spLocks noGrp="1"/>
          </p:cNvSpPr>
          <p:nvPr>
            <p:ph type="sldNum" sz="quarter" idx="12"/>
          </p:nvPr>
        </p:nvSpPr>
        <p:spPr/>
        <p:txBody>
          <a:bodyPr/>
          <a:lstStyle/>
          <a:p>
            <a:fld id="{55F4D407-808D-4166-9909-48420BA96DDF}" type="slidenum">
              <a:rPr lang="en-US" smtClean="0"/>
              <a:t>‹#›</a:t>
            </a:fld>
            <a:endParaRPr lang="en-US"/>
          </a:p>
        </p:txBody>
      </p:sp>
    </p:spTree>
    <p:extLst>
      <p:ext uri="{BB962C8B-B14F-4D97-AF65-F5344CB8AC3E}">
        <p14:creationId xmlns:p14="http://schemas.microsoft.com/office/powerpoint/2010/main" val="388692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CE5BE-DACA-BD2D-BF10-E85C4600A7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683CB2-0408-ACC8-BAAE-679235B32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9F52F-541B-359A-BA39-4700254304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B4D16D-41AF-3476-A862-4BDD689579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3B72C-118D-CB89-5BA6-4E6BCE77D2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3B461D-64C1-991A-F9ED-0BCBF692EBB4}"/>
              </a:ext>
            </a:extLst>
          </p:cNvPr>
          <p:cNvSpPr>
            <a:spLocks noGrp="1"/>
          </p:cNvSpPr>
          <p:nvPr>
            <p:ph type="dt" sz="half" idx="10"/>
          </p:nvPr>
        </p:nvSpPr>
        <p:spPr/>
        <p:txBody>
          <a:bodyPr/>
          <a:lstStyle/>
          <a:p>
            <a:fld id="{6AC84690-C5A9-4FB7-8BC0-40CC9E40E749}" type="datetimeFigureOut">
              <a:rPr lang="en-US" smtClean="0"/>
              <a:t>6/14/2023</a:t>
            </a:fld>
            <a:endParaRPr lang="en-US"/>
          </a:p>
        </p:txBody>
      </p:sp>
      <p:sp>
        <p:nvSpPr>
          <p:cNvPr id="8" name="Footer Placeholder 7">
            <a:extLst>
              <a:ext uri="{FF2B5EF4-FFF2-40B4-BE49-F238E27FC236}">
                <a16:creationId xmlns:a16="http://schemas.microsoft.com/office/drawing/2014/main" id="{2B1762C3-2601-91E9-A03E-EAB39C0654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C3B4F6-1156-2429-BC17-96C5AB00A737}"/>
              </a:ext>
            </a:extLst>
          </p:cNvPr>
          <p:cNvSpPr>
            <a:spLocks noGrp="1"/>
          </p:cNvSpPr>
          <p:nvPr>
            <p:ph type="sldNum" sz="quarter" idx="12"/>
          </p:nvPr>
        </p:nvSpPr>
        <p:spPr/>
        <p:txBody>
          <a:bodyPr/>
          <a:lstStyle/>
          <a:p>
            <a:fld id="{55F4D407-808D-4166-9909-48420BA96DDF}" type="slidenum">
              <a:rPr lang="en-US" smtClean="0"/>
              <a:t>‹#›</a:t>
            </a:fld>
            <a:endParaRPr lang="en-US"/>
          </a:p>
        </p:txBody>
      </p:sp>
    </p:spTree>
    <p:extLst>
      <p:ext uri="{BB962C8B-B14F-4D97-AF65-F5344CB8AC3E}">
        <p14:creationId xmlns:p14="http://schemas.microsoft.com/office/powerpoint/2010/main" val="253220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8400-D3D3-C8A4-CD31-CEDFCEC416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7423F7-45B7-FFE5-BD1D-EF271AC932AB}"/>
              </a:ext>
            </a:extLst>
          </p:cNvPr>
          <p:cNvSpPr>
            <a:spLocks noGrp="1"/>
          </p:cNvSpPr>
          <p:nvPr>
            <p:ph type="dt" sz="half" idx="10"/>
          </p:nvPr>
        </p:nvSpPr>
        <p:spPr/>
        <p:txBody>
          <a:bodyPr/>
          <a:lstStyle/>
          <a:p>
            <a:fld id="{6AC84690-C5A9-4FB7-8BC0-40CC9E40E749}" type="datetimeFigureOut">
              <a:rPr lang="en-US" smtClean="0"/>
              <a:t>6/14/2023</a:t>
            </a:fld>
            <a:endParaRPr lang="en-US"/>
          </a:p>
        </p:txBody>
      </p:sp>
      <p:sp>
        <p:nvSpPr>
          <p:cNvPr id="4" name="Footer Placeholder 3">
            <a:extLst>
              <a:ext uri="{FF2B5EF4-FFF2-40B4-BE49-F238E27FC236}">
                <a16:creationId xmlns:a16="http://schemas.microsoft.com/office/drawing/2014/main" id="{A295C41A-9D5B-9EDD-283F-F7800C66D4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BECFCE-DA2A-9D2C-27ED-B164056C05F7}"/>
              </a:ext>
            </a:extLst>
          </p:cNvPr>
          <p:cNvSpPr>
            <a:spLocks noGrp="1"/>
          </p:cNvSpPr>
          <p:nvPr>
            <p:ph type="sldNum" sz="quarter" idx="12"/>
          </p:nvPr>
        </p:nvSpPr>
        <p:spPr/>
        <p:txBody>
          <a:bodyPr/>
          <a:lstStyle/>
          <a:p>
            <a:fld id="{55F4D407-808D-4166-9909-48420BA96DDF}" type="slidenum">
              <a:rPr lang="en-US" smtClean="0"/>
              <a:t>‹#›</a:t>
            </a:fld>
            <a:endParaRPr lang="en-US"/>
          </a:p>
        </p:txBody>
      </p:sp>
    </p:spTree>
    <p:extLst>
      <p:ext uri="{BB962C8B-B14F-4D97-AF65-F5344CB8AC3E}">
        <p14:creationId xmlns:p14="http://schemas.microsoft.com/office/powerpoint/2010/main" val="425058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B778EA-281B-0569-6921-B3F6A90307E7}"/>
              </a:ext>
            </a:extLst>
          </p:cNvPr>
          <p:cNvSpPr>
            <a:spLocks noGrp="1"/>
          </p:cNvSpPr>
          <p:nvPr>
            <p:ph type="dt" sz="half" idx="10"/>
          </p:nvPr>
        </p:nvSpPr>
        <p:spPr/>
        <p:txBody>
          <a:bodyPr/>
          <a:lstStyle/>
          <a:p>
            <a:fld id="{6AC84690-C5A9-4FB7-8BC0-40CC9E40E749}" type="datetimeFigureOut">
              <a:rPr lang="en-US" smtClean="0"/>
              <a:t>6/14/2023</a:t>
            </a:fld>
            <a:endParaRPr lang="en-US"/>
          </a:p>
        </p:txBody>
      </p:sp>
      <p:sp>
        <p:nvSpPr>
          <p:cNvPr id="3" name="Footer Placeholder 2">
            <a:extLst>
              <a:ext uri="{FF2B5EF4-FFF2-40B4-BE49-F238E27FC236}">
                <a16:creationId xmlns:a16="http://schemas.microsoft.com/office/drawing/2014/main" id="{E39CD340-792B-5A00-274A-2C4B115B41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B544B6-ACB2-AC40-FD1B-46DE5E6DE20C}"/>
              </a:ext>
            </a:extLst>
          </p:cNvPr>
          <p:cNvSpPr>
            <a:spLocks noGrp="1"/>
          </p:cNvSpPr>
          <p:nvPr>
            <p:ph type="sldNum" sz="quarter" idx="12"/>
          </p:nvPr>
        </p:nvSpPr>
        <p:spPr/>
        <p:txBody>
          <a:bodyPr/>
          <a:lstStyle/>
          <a:p>
            <a:fld id="{55F4D407-808D-4166-9909-48420BA96DDF}" type="slidenum">
              <a:rPr lang="en-US" smtClean="0"/>
              <a:t>‹#›</a:t>
            </a:fld>
            <a:endParaRPr lang="en-US"/>
          </a:p>
        </p:txBody>
      </p:sp>
    </p:spTree>
    <p:extLst>
      <p:ext uri="{BB962C8B-B14F-4D97-AF65-F5344CB8AC3E}">
        <p14:creationId xmlns:p14="http://schemas.microsoft.com/office/powerpoint/2010/main" val="249951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CD66-BC0D-1DFD-63E8-987A2523F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D48B53-BF51-EC9C-61E3-D2DCC167D2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430855-CC59-D8FE-4583-BC491E5C65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2D811A-0D23-7D77-4497-590FC948D708}"/>
              </a:ext>
            </a:extLst>
          </p:cNvPr>
          <p:cNvSpPr>
            <a:spLocks noGrp="1"/>
          </p:cNvSpPr>
          <p:nvPr>
            <p:ph type="dt" sz="half" idx="10"/>
          </p:nvPr>
        </p:nvSpPr>
        <p:spPr/>
        <p:txBody>
          <a:bodyPr/>
          <a:lstStyle/>
          <a:p>
            <a:fld id="{6AC84690-C5A9-4FB7-8BC0-40CC9E40E749}" type="datetimeFigureOut">
              <a:rPr lang="en-US" smtClean="0"/>
              <a:t>6/14/2023</a:t>
            </a:fld>
            <a:endParaRPr lang="en-US"/>
          </a:p>
        </p:txBody>
      </p:sp>
      <p:sp>
        <p:nvSpPr>
          <p:cNvPr id="6" name="Footer Placeholder 5">
            <a:extLst>
              <a:ext uri="{FF2B5EF4-FFF2-40B4-BE49-F238E27FC236}">
                <a16:creationId xmlns:a16="http://schemas.microsoft.com/office/drawing/2014/main" id="{6BEE2016-E931-1686-A2DB-77FC3E7D3F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5F14D0-4788-ACE7-B913-FDC6A8D3BA8B}"/>
              </a:ext>
            </a:extLst>
          </p:cNvPr>
          <p:cNvSpPr>
            <a:spLocks noGrp="1"/>
          </p:cNvSpPr>
          <p:nvPr>
            <p:ph type="sldNum" sz="quarter" idx="12"/>
          </p:nvPr>
        </p:nvSpPr>
        <p:spPr/>
        <p:txBody>
          <a:bodyPr/>
          <a:lstStyle/>
          <a:p>
            <a:fld id="{55F4D407-808D-4166-9909-48420BA96DDF}" type="slidenum">
              <a:rPr lang="en-US" smtClean="0"/>
              <a:t>‹#›</a:t>
            </a:fld>
            <a:endParaRPr lang="en-US"/>
          </a:p>
        </p:txBody>
      </p:sp>
    </p:spTree>
    <p:extLst>
      <p:ext uri="{BB962C8B-B14F-4D97-AF65-F5344CB8AC3E}">
        <p14:creationId xmlns:p14="http://schemas.microsoft.com/office/powerpoint/2010/main" val="350963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6F4E-34B6-9AB2-13EE-9B0296819E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8F28A3-D7A2-286C-7D20-19E4D34440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EFDF81-179A-6222-B954-4B567A33E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95F1A-8C05-E43C-4362-D7D93AD0771C}"/>
              </a:ext>
            </a:extLst>
          </p:cNvPr>
          <p:cNvSpPr>
            <a:spLocks noGrp="1"/>
          </p:cNvSpPr>
          <p:nvPr>
            <p:ph type="dt" sz="half" idx="10"/>
          </p:nvPr>
        </p:nvSpPr>
        <p:spPr/>
        <p:txBody>
          <a:bodyPr/>
          <a:lstStyle/>
          <a:p>
            <a:fld id="{6AC84690-C5A9-4FB7-8BC0-40CC9E40E749}" type="datetimeFigureOut">
              <a:rPr lang="en-US" smtClean="0"/>
              <a:t>6/14/2023</a:t>
            </a:fld>
            <a:endParaRPr lang="en-US"/>
          </a:p>
        </p:txBody>
      </p:sp>
      <p:sp>
        <p:nvSpPr>
          <p:cNvPr id="6" name="Footer Placeholder 5">
            <a:extLst>
              <a:ext uri="{FF2B5EF4-FFF2-40B4-BE49-F238E27FC236}">
                <a16:creationId xmlns:a16="http://schemas.microsoft.com/office/drawing/2014/main" id="{B7A23C81-F8ED-C37E-B77D-59C3B23625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69003-9656-3223-4192-B03459E4788A}"/>
              </a:ext>
            </a:extLst>
          </p:cNvPr>
          <p:cNvSpPr>
            <a:spLocks noGrp="1"/>
          </p:cNvSpPr>
          <p:nvPr>
            <p:ph type="sldNum" sz="quarter" idx="12"/>
          </p:nvPr>
        </p:nvSpPr>
        <p:spPr/>
        <p:txBody>
          <a:bodyPr/>
          <a:lstStyle/>
          <a:p>
            <a:fld id="{55F4D407-808D-4166-9909-48420BA96DDF}" type="slidenum">
              <a:rPr lang="en-US" smtClean="0"/>
              <a:t>‹#›</a:t>
            </a:fld>
            <a:endParaRPr lang="en-US"/>
          </a:p>
        </p:txBody>
      </p:sp>
    </p:spTree>
    <p:extLst>
      <p:ext uri="{BB962C8B-B14F-4D97-AF65-F5344CB8AC3E}">
        <p14:creationId xmlns:p14="http://schemas.microsoft.com/office/powerpoint/2010/main" val="167204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2F1ED-B43D-CE27-B2C7-133D5F5A12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90C79-CB41-5FA7-4A96-FB01FB116C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B32B8-2723-7A0B-5F33-BB3A61B2AD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84690-C5A9-4FB7-8BC0-40CC9E40E749}" type="datetimeFigureOut">
              <a:rPr lang="en-US" smtClean="0"/>
              <a:t>6/14/2023</a:t>
            </a:fld>
            <a:endParaRPr lang="en-US"/>
          </a:p>
        </p:txBody>
      </p:sp>
      <p:sp>
        <p:nvSpPr>
          <p:cNvPr id="5" name="Footer Placeholder 4">
            <a:extLst>
              <a:ext uri="{FF2B5EF4-FFF2-40B4-BE49-F238E27FC236}">
                <a16:creationId xmlns:a16="http://schemas.microsoft.com/office/drawing/2014/main" id="{8CBBAD4E-FC70-6E8B-68BF-FDA9920D60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79CADB-C052-8569-851F-0EF2E07A5A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4D407-808D-4166-9909-48420BA96DDF}" type="slidenum">
              <a:rPr lang="en-US" smtClean="0"/>
              <a:t>‹#›</a:t>
            </a:fld>
            <a:endParaRPr lang="en-US"/>
          </a:p>
        </p:txBody>
      </p:sp>
    </p:spTree>
    <p:extLst>
      <p:ext uri="{BB962C8B-B14F-4D97-AF65-F5344CB8AC3E}">
        <p14:creationId xmlns:p14="http://schemas.microsoft.com/office/powerpoint/2010/main" val="36814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A46C1B-E8C2-0495-7276-A471E42152A1}"/>
              </a:ext>
            </a:extLst>
          </p:cNvPr>
          <p:cNvSpPr>
            <a:spLocks noGrp="1"/>
          </p:cNvSpPr>
          <p:nvPr>
            <p:ph type="ctrTitle"/>
          </p:nvPr>
        </p:nvSpPr>
        <p:spPr>
          <a:xfrm>
            <a:off x="6590662" y="4267832"/>
            <a:ext cx="4805996" cy="1297115"/>
          </a:xfrm>
        </p:spPr>
        <p:txBody>
          <a:bodyPr anchor="t">
            <a:normAutofit/>
          </a:bodyPr>
          <a:lstStyle/>
          <a:p>
            <a:pPr algn="l"/>
            <a:r>
              <a:rPr lang="en-US" sz="4000">
                <a:solidFill>
                  <a:schemeClr val="tx2"/>
                </a:solidFill>
              </a:rPr>
              <a:t>Immigration </a:t>
            </a:r>
            <a:br>
              <a:rPr lang="en-US" sz="4000">
                <a:solidFill>
                  <a:schemeClr val="tx2"/>
                </a:solidFill>
              </a:rPr>
            </a:br>
            <a:r>
              <a:rPr lang="en-US" sz="4000">
                <a:solidFill>
                  <a:schemeClr val="tx2"/>
                </a:solidFill>
              </a:rPr>
              <a:t>Information and Tips</a:t>
            </a:r>
          </a:p>
        </p:txBody>
      </p:sp>
      <p:sp>
        <p:nvSpPr>
          <p:cNvPr id="3" name="Subtitle 2">
            <a:extLst>
              <a:ext uri="{FF2B5EF4-FFF2-40B4-BE49-F238E27FC236}">
                <a16:creationId xmlns:a16="http://schemas.microsoft.com/office/drawing/2014/main" id="{5285BB0E-EB27-9415-47F5-A28CE94FB086}"/>
              </a:ext>
            </a:extLst>
          </p:cNvPr>
          <p:cNvSpPr>
            <a:spLocks noGrp="1"/>
          </p:cNvSpPr>
          <p:nvPr>
            <p:ph type="subTitle" idx="1"/>
          </p:nvPr>
        </p:nvSpPr>
        <p:spPr>
          <a:xfrm>
            <a:off x="6590966" y="3428999"/>
            <a:ext cx="4805691" cy="838831"/>
          </a:xfrm>
        </p:spPr>
        <p:txBody>
          <a:bodyPr anchor="b">
            <a:normAutofit/>
          </a:bodyPr>
          <a:lstStyle/>
          <a:p>
            <a:pPr algn="l"/>
            <a:r>
              <a:rPr lang="en-US" sz="1100">
                <a:solidFill>
                  <a:schemeClr val="tx2"/>
                </a:solidFill>
              </a:rPr>
              <a:t>Jessica A. Ramos</a:t>
            </a:r>
          </a:p>
          <a:p>
            <a:pPr algn="l"/>
            <a:r>
              <a:rPr lang="en-US" sz="1100">
                <a:solidFill>
                  <a:schemeClr val="tx2"/>
                </a:solidFill>
              </a:rPr>
              <a:t>Senior Attorney</a:t>
            </a:r>
          </a:p>
          <a:p>
            <a:pPr algn="l"/>
            <a:r>
              <a:rPr lang="en-US" sz="1100">
                <a:solidFill>
                  <a:schemeClr val="tx2"/>
                </a:solidFill>
              </a:rPr>
              <a:t>Legal Aid Society of Greater Cincinnati</a:t>
            </a:r>
          </a:p>
        </p:txBody>
      </p:sp>
      <p:pic>
        <p:nvPicPr>
          <p:cNvPr id="7" name="Graphic 6" descr="Earth Globe Americas">
            <a:extLst>
              <a:ext uri="{FF2B5EF4-FFF2-40B4-BE49-F238E27FC236}">
                <a16:creationId xmlns:a16="http://schemas.microsoft.com/office/drawing/2014/main" id="{9347240D-3426-BDA4-8632-BD59093476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3022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47C4F-6B78-CB2B-A35B-030BA974BF60}"/>
              </a:ext>
            </a:extLst>
          </p:cNvPr>
          <p:cNvSpPr>
            <a:spLocks noGrp="1"/>
          </p:cNvSpPr>
          <p:nvPr>
            <p:ph type="title"/>
          </p:nvPr>
        </p:nvSpPr>
        <p:spPr>
          <a:xfrm>
            <a:off x="841248" y="548640"/>
            <a:ext cx="3600860" cy="5431536"/>
          </a:xfrm>
        </p:spPr>
        <p:txBody>
          <a:bodyPr>
            <a:normAutofit/>
          </a:bodyPr>
          <a:lstStyle/>
          <a:p>
            <a:r>
              <a:rPr lang="en-US" sz="5400"/>
              <a:t>Work Permits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9C08D7-2F4C-8B1D-683E-ED29B1AD7D5E}"/>
              </a:ext>
            </a:extLst>
          </p:cNvPr>
          <p:cNvSpPr>
            <a:spLocks noGrp="1"/>
          </p:cNvSpPr>
          <p:nvPr>
            <p:ph idx="1"/>
          </p:nvPr>
        </p:nvSpPr>
        <p:spPr>
          <a:xfrm>
            <a:off x="5126418" y="552090"/>
            <a:ext cx="6224335" cy="5997999"/>
          </a:xfrm>
        </p:spPr>
        <p:txBody>
          <a:bodyPr anchor="ctr">
            <a:normAutofit/>
          </a:bodyPr>
          <a:lstStyle/>
          <a:p>
            <a:r>
              <a:rPr lang="en-US" dirty="0"/>
              <a:t>If you were paroled into the U.S., then you are eligible for a work permit that is valid for the same amount of time as your parole is valid</a:t>
            </a:r>
          </a:p>
          <a:p>
            <a:r>
              <a:rPr lang="en-US" dirty="0"/>
              <a:t>If you were not paroled OR your parole has expired or is only valid for a very short time, you must file your asylum application first</a:t>
            </a:r>
          </a:p>
          <a:p>
            <a:r>
              <a:rPr lang="en-US" dirty="0"/>
              <a:t>You may then file for your work permit 150 days after your asylum application was received by the Immigration Court or USCIS</a:t>
            </a:r>
          </a:p>
        </p:txBody>
      </p:sp>
    </p:spTree>
    <p:extLst>
      <p:ext uri="{BB962C8B-B14F-4D97-AF65-F5344CB8AC3E}">
        <p14:creationId xmlns:p14="http://schemas.microsoft.com/office/powerpoint/2010/main" val="1330048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27A3968-48DF-9A71-D698-5955CAFB20DB}"/>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What can I do to prepare for my case now?</a:t>
            </a:r>
          </a:p>
        </p:txBody>
      </p:sp>
      <p:sp>
        <p:nvSpPr>
          <p:cNvPr id="3" name="Content Placeholder 2">
            <a:extLst>
              <a:ext uri="{FF2B5EF4-FFF2-40B4-BE49-F238E27FC236}">
                <a16:creationId xmlns:a16="http://schemas.microsoft.com/office/drawing/2014/main" id="{45A0343E-7B6C-465F-A170-4B5C08D39443}"/>
              </a:ext>
            </a:extLst>
          </p:cNvPr>
          <p:cNvSpPr>
            <a:spLocks noGrp="1"/>
          </p:cNvSpPr>
          <p:nvPr>
            <p:ph idx="1"/>
          </p:nvPr>
        </p:nvSpPr>
        <p:spPr>
          <a:xfrm>
            <a:off x="6172200" y="804672"/>
            <a:ext cx="5221224" cy="5230368"/>
          </a:xfrm>
        </p:spPr>
        <p:txBody>
          <a:bodyPr anchor="ctr">
            <a:normAutofit fontScale="92500"/>
          </a:bodyPr>
          <a:lstStyle/>
          <a:p>
            <a:r>
              <a:rPr lang="en-US" dirty="0">
                <a:solidFill>
                  <a:schemeClr val="tx2"/>
                </a:solidFill>
              </a:rPr>
              <a:t>Collect all your immigration documents and documents about your case and store them in one place</a:t>
            </a:r>
          </a:p>
          <a:p>
            <a:r>
              <a:rPr lang="en-US" dirty="0">
                <a:solidFill>
                  <a:schemeClr val="tx2"/>
                </a:solidFill>
              </a:rPr>
              <a:t>Write down or audio record your story with details – be specific and give as many details as you can remember, especially with dates, places, and names if possible</a:t>
            </a:r>
          </a:p>
          <a:p>
            <a:pPr marL="0" indent="0">
              <a:buNone/>
            </a:pPr>
            <a:br>
              <a:rPr lang="en-US" dirty="0">
                <a:solidFill>
                  <a:schemeClr val="tx2"/>
                </a:solidFill>
              </a:rPr>
            </a:br>
            <a:endParaRPr lang="en-US" dirty="0">
              <a:solidFill>
                <a:schemeClr val="tx2"/>
              </a:solidFill>
            </a:endParaRPr>
          </a:p>
          <a:p>
            <a:r>
              <a:rPr lang="en-US" dirty="0">
                <a:solidFill>
                  <a:schemeClr val="tx2"/>
                </a:solidFill>
              </a:rPr>
              <a:t>REMEMBER – Everyone’s case is different </a:t>
            </a:r>
          </a:p>
        </p:txBody>
      </p:sp>
    </p:spTree>
    <p:extLst>
      <p:ext uri="{BB962C8B-B14F-4D97-AF65-F5344CB8AC3E}">
        <p14:creationId xmlns:p14="http://schemas.microsoft.com/office/powerpoint/2010/main" val="397730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0F47F4D-3DE4-1C2C-E809-EFC4F908E631}"/>
              </a:ext>
            </a:extLst>
          </p:cNvPr>
          <p:cNvSpPr>
            <a:spLocks noGrp="1"/>
          </p:cNvSpPr>
          <p:nvPr>
            <p:ph type="title"/>
          </p:nvPr>
        </p:nvSpPr>
        <p:spPr>
          <a:xfrm>
            <a:off x="1039267" y="457861"/>
            <a:ext cx="9833548" cy="1066802"/>
          </a:xfrm>
        </p:spPr>
        <p:txBody>
          <a:bodyPr anchor="b">
            <a:normAutofit/>
          </a:bodyPr>
          <a:lstStyle/>
          <a:p>
            <a:r>
              <a:rPr lang="en-US" dirty="0">
                <a:solidFill>
                  <a:schemeClr val="tx2"/>
                </a:solidFill>
              </a:rPr>
              <a:t>Keep your address current</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6D458B4-9268-FF37-0064-425692FF2D5A}"/>
              </a:ext>
            </a:extLst>
          </p:cNvPr>
          <p:cNvSpPr>
            <a:spLocks noGrp="1"/>
          </p:cNvSpPr>
          <p:nvPr>
            <p:ph idx="1"/>
          </p:nvPr>
        </p:nvSpPr>
        <p:spPr>
          <a:xfrm>
            <a:off x="1179226" y="1278294"/>
            <a:ext cx="9833548" cy="4716605"/>
          </a:xfrm>
        </p:spPr>
        <p:txBody>
          <a:bodyPr anchor="ctr">
            <a:normAutofit/>
          </a:bodyPr>
          <a:lstStyle/>
          <a:p>
            <a:r>
              <a:rPr lang="en-US" dirty="0">
                <a:solidFill>
                  <a:schemeClr val="tx2"/>
                </a:solidFill>
              </a:rPr>
              <a:t>It is VERY important that your address is correct with the different parts of immigration dealing with your case – including USCIS, ICE, and the Immigration Court</a:t>
            </a:r>
          </a:p>
          <a:p>
            <a:r>
              <a:rPr lang="en-US" dirty="0">
                <a:solidFill>
                  <a:schemeClr val="tx2"/>
                </a:solidFill>
              </a:rPr>
              <a:t>Important mail, including hearing and interview notices, get sent to your address </a:t>
            </a:r>
          </a:p>
          <a:p>
            <a:r>
              <a:rPr lang="en-US" dirty="0">
                <a:solidFill>
                  <a:schemeClr val="tx2"/>
                </a:solidFill>
              </a:rPr>
              <a:t>Missing an interview or hearing can cause your case to be denied and even result in a deportation order being entered against you</a:t>
            </a:r>
          </a:p>
        </p:txBody>
      </p:sp>
    </p:spTree>
    <p:extLst>
      <p:ext uri="{BB962C8B-B14F-4D97-AF65-F5344CB8AC3E}">
        <p14:creationId xmlns:p14="http://schemas.microsoft.com/office/powerpoint/2010/main" val="3869454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7697F-71E8-56B4-29C1-BF8A82F1D900}"/>
              </a:ext>
            </a:extLst>
          </p:cNvPr>
          <p:cNvSpPr>
            <a:spLocks noGrp="1"/>
          </p:cNvSpPr>
          <p:nvPr>
            <p:ph type="title"/>
          </p:nvPr>
        </p:nvSpPr>
        <p:spPr>
          <a:xfrm>
            <a:off x="1254221" y="140015"/>
            <a:ext cx="9829800" cy="1325880"/>
          </a:xfrm>
        </p:spPr>
        <p:txBody>
          <a:bodyPr anchor="b">
            <a:normAutofit/>
          </a:bodyPr>
          <a:lstStyle/>
          <a:p>
            <a:r>
              <a:rPr lang="en-US" sz="5400" dirty="0">
                <a:solidFill>
                  <a:schemeClr val="tx2"/>
                </a:solidFill>
              </a:rPr>
              <a:t>Asylum </a:t>
            </a:r>
          </a:p>
        </p:txBody>
      </p:sp>
      <p:grpSp>
        <p:nvGrpSpPr>
          <p:cNvPr id="14" name="Group 13">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5" name="Freeform: Shape 14">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B1D1FB3-118F-DE9D-DD09-9E3A6B31AB81}"/>
              </a:ext>
            </a:extLst>
          </p:cNvPr>
          <p:cNvSpPr>
            <a:spLocks noGrp="1"/>
          </p:cNvSpPr>
          <p:nvPr>
            <p:ph idx="1"/>
          </p:nvPr>
        </p:nvSpPr>
        <p:spPr>
          <a:xfrm>
            <a:off x="804671" y="1605909"/>
            <a:ext cx="10643989" cy="5112076"/>
          </a:xfrm>
        </p:spPr>
        <p:txBody>
          <a:bodyPr anchor="ctr">
            <a:normAutofit fontScale="92500" lnSpcReduction="20000"/>
          </a:bodyPr>
          <a:lstStyle/>
          <a:p>
            <a:pPr marL="0" indent="0">
              <a:buNone/>
            </a:pPr>
            <a:r>
              <a:rPr lang="en-US" sz="2400" dirty="0">
                <a:solidFill>
                  <a:schemeClr val="tx2"/>
                </a:solidFill>
              </a:rPr>
              <a:t>Available to those or are afraid to return to their home country because they fear harm</a:t>
            </a:r>
          </a:p>
          <a:p>
            <a:pPr marL="0" indent="0">
              <a:buNone/>
            </a:pPr>
            <a:endParaRPr lang="en-US" sz="2400" dirty="0">
              <a:solidFill>
                <a:schemeClr val="tx2"/>
              </a:solidFill>
            </a:endParaRPr>
          </a:p>
          <a:p>
            <a:r>
              <a:rPr lang="en-US" sz="2400" dirty="0">
                <a:solidFill>
                  <a:schemeClr val="tx2"/>
                </a:solidFill>
              </a:rPr>
              <a:t>Unwilling or unable to return to his or her home country</a:t>
            </a:r>
          </a:p>
          <a:p>
            <a:r>
              <a:rPr lang="en-US" sz="2400" dirty="0">
                <a:solidFill>
                  <a:schemeClr val="tx2"/>
                </a:solidFill>
              </a:rPr>
              <a:t>Cannot obtain protection in that country </a:t>
            </a:r>
          </a:p>
          <a:p>
            <a:r>
              <a:rPr lang="en-US" sz="2400" dirty="0">
                <a:solidFill>
                  <a:schemeClr val="tx2"/>
                </a:solidFill>
              </a:rPr>
              <a:t>Has suffered </a:t>
            </a:r>
            <a:r>
              <a:rPr lang="en-US" altLang="en-US" sz="2400" dirty="0">
                <a:solidFill>
                  <a:schemeClr val="tx2"/>
                </a:solidFill>
                <a:ea typeface="ＭＳ Ｐゴシック" pitchFamily="34" charset="-128"/>
              </a:rPr>
              <a:t>past persecution or has a well-founded fear of future persecution in their home country </a:t>
            </a:r>
          </a:p>
          <a:p>
            <a:r>
              <a:rPr lang="en-US" altLang="en-US" sz="2400" dirty="0">
                <a:solidFill>
                  <a:schemeClr val="tx2"/>
                </a:solidFill>
                <a:ea typeface="ＭＳ Ｐゴシック" pitchFamily="34" charset="-128"/>
              </a:rPr>
              <a:t>Persecution is on account of </a:t>
            </a:r>
          </a:p>
          <a:p>
            <a:pPr marL="987552" lvl="1" indent="-457200">
              <a:buFont typeface="+mj-lt"/>
              <a:buAutoNum type="arabicPeriod"/>
            </a:pPr>
            <a:r>
              <a:rPr lang="en-US" altLang="en-US" dirty="0">
                <a:solidFill>
                  <a:schemeClr val="tx2"/>
                </a:solidFill>
                <a:ea typeface="ＭＳ Ｐゴシック" pitchFamily="34" charset="-128"/>
              </a:rPr>
              <a:t>race, </a:t>
            </a:r>
          </a:p>
          <a:p>
            <a:pPr marL="987552" lvl="1" indent="-457200">
              <a:buFont typeface="+mj-lt"/>
              <a:buAutoNum type="arabicPeriod"/>
            </a:pPr>
            <a:r>
              <a:rPr lang="en-US" altLang="en-US" dirty="0">
                <a:solidFill>
                  <a:schemeClr val="tx2"/>
                </a:solidFill>
                <a:ea typeface="ＭＳ Ｐゴシック" pitchFamily="34" charset="-128"/>
              </a:rPr>
              <a:t>religion, </a:t>
            </a:r>
          </a:p>
          <a:p>
            <a:pPr marL="987552" lvl="1" indent="-457200">
              <a:buFont typeface="+mj-lt"/>
              <a:buAutoNum type="arabicPeriod"/>
            </a:pPr>
            <a:r>
              <a:rPr lang="en-US" altLang="en-US" dirty="0">
                <a:solidFill>
                  <a:schemeClr val="tx2"/>
                </a:solidFill>
                <a:ea typeface="ＭＳ Ｐゴシック" pitchFamily="34" charset="-128"/>
              </a:rPr>
              <a:t>nationality, </a:t>
            </a:r>
          </a:p>
          <a:p>
            <a:pPr marL="987552" lvl="1" indent="-457200">
              <a:buFont typeface="+mj-lt"/>
              <a:buAutoNum type="arabicPeriod"/>
            </a:pPr>
            <a:r>
              <a:rPr lang="en-US" altLang="en-US" dirty="0">
                <a:solidFill>
                  <a:schemeClr val="tx2"/>
                </a:solidFill>
                <a:ea typeface="ＭＳ Ｐゴシック" pitchFamily="34" charset="-128"/>
              </a:rPr>
              <a:t>membership in a particular social group, or </a:t>
            </a:r>
          </a:p>
          <a:p>
            <a:pPr marL="987552" lvl="1" indent="-457200">
              <a:buFont typeface="+mj-lt"/>
              <a:buAutoNum type="arabicPeriod"/>
            </a:pPr>
            <a:r>
              <a:rPr lang="en-US" altLang="en-US" dirty="0">
                <a:solidFill>
                  <a:schemeClr val="tx2"/>
                </a:solidFill>
                <a:ea typeface="ＭＳ Ｐゴシック" pitchFamily="34" charset="-128"/>
              </a:rPr>
              <a:t>political opinion.</a:t>
            </a:r>
          </a:p>
          <a:p>
            <a:pPr marL="0" indent="0">
              <a:buNone/>
            </a:pPr>
            <a:endParaRPr lang="en-US" sz="2400" dirty="0">
              <a:solidFill>
                <a:schemeClr val="tx2"/>
              </a:solidFill>
            </a:endParaRPr>
          </a:p>
          <a:p>
            <a:r>
              <a:rPr lang="en-US" sz="2400" dirty="0">
                <a:solidFill>
                  <a:schemeClr val="tx2"/>
                </a:solidFill>
              </a:rPr>
              <a:t>There are severe penalties for lying on an asylum application, including never being eligible for any other form of immigration relief and monetary fines. </a:t>
            </a:r>
          </a:p>
        </p:txBody>
      </p:sp>
      <p:grpSp>
        <p:nvGrpSpPr>
          <p:cNvPr id="20" name="Group 19">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1" name="Freeform: Shape 20">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1515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43803-6FE8-8AE8-4213-005E80BBACFA}"/>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Important Immigration Documents</a:t>
            </a: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0D3D475-E1F4-F253-7F24-E37555DAB68B}"/>
              </a:ext>
            </a:extLst>
          </p:cNvPr>
          <p:cNvSpPr txBox="1"/>
          <p:nvPr/>
        </p:nvSpPr>
        <p:spPr>
          <a:xfrm>
            <a:off x="630936" y="2807208"/>
            <a:ext cx="3429000" cy="530352"/>
          </a:xfrm>
          <a:prstGeom prst="rect">
            <a:avLst/>
          </a:prstGeom>
        </p:spPr>
        <p:txBody>
          <a:bodyPr vert="horz" lIns="91440" tIns="45720" rIns="91440" bIns="45720" rtlCol="0" anchor="t">
            <a:normAutofit fontScale="92500"/>
          </a:bodyPr>
          <a:lstStyle/>
          <a:p>
            <a:pPr marL="285750" indent="-228600">
              <a:lnSpc>
                <a:spcPct val="90000"/>
              </a:lnSpc>
              <a:spcAft>
                <a:spcPts val="600"/>
              </a:spcAft>
              <a:buFont typeface="Arial" panose="020B0604020202020204" pitchFamily="34" charset="0"/>
              <a:buChar char="•"/>
            </a:pPr>
            <a:r>
              <a:rPr lang="en-US" sz="2200" dirty="0"/>
              <a:t>Warrant for Arrest of Alien</a:t>
            </a:r>
          </a:p>
        </p:txBody>
      </p:sp>
      <p:pic>
        <p:nvPicPr>
          <p:cNvPr id="5" name="Content Placeholder 4" descr="A picture containing text, screenshot, document, font&#10;&#10;Description automatically generated">
            <a:extLst>
              <a:ext uri="{FF2B5EF4-FFF2-40B4-BE49-F238E27FC236}">
                <a16:creationId xmlns:a16="http://schemas.microsoft.com/office/drawing/2014/main" id="{00CD116A-A02A-E64D-03DB-E8961232E8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0586" y="181547"/>
            <a:ext cx="5026913" cy="6658165"/>
          </a:xfrm>
          <a:prstGeom prst="rect">
            <a:avLst/>
          </a:prstGeom>
        </p:spPr>
      </p:pic>
    </p:spTree>
    <p:extLst>
      <p:ext uri="{BB962C8B-B14F-4D97-AF65-F5344CB8AC3E}">
        <p14:creationId xmlns:p14="http://schemas.microsoft.com/office/powerpoint/2010/main" val="3730286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B2ED4C-A3B0-DBDB-6E17-B1E9CE1BC0A1}"/>
              </a:ext>
            </a:extLst>
          </p:cNvPr>
          <p:cNvSpPr>
            <a:spLocks noGrp="1"/>
          </p:cNvSpPr>
          <p:nvPr>
            <p:ph type="title"/>
          </p:nvPr>
        </p:nvSpPr>
        <p:spPr>
          <a:xfrm>
            <a:off x="838200" y="365125"/>
            <a:ext cx="10515600" cy="1325563"/>
          </a:xfrm>
        </p:spPr>
        <p:txBody>
          <a:bodyPr>
            <a:normAutofit/>
          </a:bodyPr>
          <a:lstStyle/>
          <a:p>
            <a:pPr algn="ctr"/>
            <a:r>
              <a:rPr lang="en-US" dirty="0"/>
              <a:t>Important Immigration Documents</a:t>
            </a:r>
            <a:endParaRPr lang="en-US"/>
          </a:p>
        </p:txBody>
      </p:sp>
      <p:sp>
        <p:nvSpPr>
          <p:cNvPr id="3" name="Content Placeholder 2">
            <a:extLst>
              <a:ext uri="{FF2B5EF4-FFF2-40B4-BE49-F238E27FC236}">
                <a16:creationId xmlns:a16="http://schemas.microsoft.com/office/drawing/2014/main" id="{3C265DBC-4ADB-60FB-2D9E-CB4ED272B193}"/>
              </a:ext>
            </a:extLst>
          </p:cNvPr>
          <p:cNvSpPr>
            <a:spLocks noGrp="1"/>
          </p:cNvSpPr>
          <p:nvPr>
            <p:ph idx="1"/>
          </p:nvPr>
        </p:nvSpPr>
        <p:spPr>
          <a:xfrm>
            <a:off x="996342" y="1825625"/>
            <a:ext cx="10199315" cy="4220460"/>
          </a:xfrm>
        </p:spPr>
        <p:txBody>
          <a:bodyPr/>
          <a:lstStyle/>
          <a:p>
            <a:pPr marL="219456" indent="-219456" defTabSz="877824">
              <a:spcBef>
                <a:spcPts val="960"/>
              </a:spcBef>
            </a:pPr>
            <a:r>
              <a:rPr lang="en-US" sz="2688" kern="1200">
                <a:solidFill>
                  <a:schemeClr val="tx1"/>
                </a:solidFill>
                <a:latin typeface="+mn-lt"/>
                <a:ea typeface="+mn-ea"/>
                <a:cs typeface="+mn-cs"/>
              </a:rPr>
              <a:t>Parole Stamp: </a:t>
            </a:r>
            <a:endParaRPr lang="en-US"/>
          </a:p>
        </p:txBody>
      </p:sp>
      <p:pic>
        <p:nvPicPr>
          <p:cNvPr id="5" name="Picture 4" descr="A close up of a document&#10;&#10;Description automatically generated with low confidence">
            <a:extLst>
              <a:ext uri="{FF2B5EF4-FFF2-40B4-BE49-F238E27FC236}">
                <a16:creationId xmlns:a16="http://schemas.microsoft.com/office/drawing/2014/main" id="{5661B29B-0F54-7D79-F887-E47E10A02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445" y="1972854"/>
            <a:ext cx="6477099" cy="4204109"/>
          </a:xfrm>
          <a:prstGeom prst="rect">
            <a:avLst/>
          </a:prstGeom>
        </p:spPr>
      </p:pic>
      <p:sp>
        <p:nvSpPr>
          <p:cNvPr id="6" name="TextBox 5">
            <a:extLst>
              <a:ext uri="{FF2B5EF4-FFF2-40B4-BE49-F238E27FC236}">
                <a16:creationId xmlns:a16="http://schemas.microsoft.com/office/drawing/2014/main" id="{69308188-53A0-CB62-FB3D-A97633CE73AB}"/>
              </a:ext>
            </a:extLst>
          </p:cNvPr>
          <p:cNvSpPr txBox="1"/>
          <p:nvPr/>
        </p:nvSpPr>
        <p:spPr>
          <a:xfrm>
            <a:off x="1302282" y="2797959"/>
            <a:ext cx="2335224" cy="3313565"/>
          </a:xfrm>
          <a:prstGeom prst="rect">
            <a:avLst/>
          </a:prstGeom>
          <a:noFill/>
        </p:spPr>
        <p:txBody>
          <a:bodyPr wrap="square" rtlCol="0">
            <a:spAutoFit/>
          </a:bodyPr>
          <a:lstStyle/>
          <a:p>
            <a:pPr defTabSz="877824">
              <a:spcAft>
                <a:spcPts val="600"/>
              </a:spcAft>
            </a:pPr>
            <a:r>
              <a:rPr lang="en-US" sz="3456" kern="1200">
                <a:solidFill>
                  <a:schemeClr val="tx1"/>
                </a:solidFill>
                <a:latin typeface="+mn-lt"/>
                <a:ea typeface="+mn-ea"/>
                <a:cs typeface="+mn-cs"/>
              </a:rPr>
              <a:t>Eligible for work permit only  while parole is valid</a:t>
            </a:r>
            <a:endParaRPr lang="en-US" sz="3600"/>
          </a:p>
        </p:txBody>
      </p:sp>
    </p:spTree>
    <p:extLst>
      <p:ext uri="{BB962C8B-B14F-4D97-AF65-F5344CB8AC3E}">
        <p14:creationId xmlns:p14="http://schemas.microsoft.com/office/powerpoint/2010/main" val="882201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2F921C-43FF-3EEF-8AA5-094EDEA0F707}"/>
              </a:ext>
            </a:extLst>
          </p:cNvPr>
          <p:cNvSpPr>
            <a:spLocks noGrp="1"/>
          </p:cNvSpPr>
          <p:nvPr>
            <p:ph type="title"/>
          </p:nvPr>
        </p:nvSpPr>
        <p:spPr>
          <a:xfrm>
            <a:off x="838200" y="365125"/>
            <a:ext cx="10515600" cy="1325563"/>
          </a:xfrm>
        </p:spPr>
        <p:txBody>
          <a:bodyPr>
            <a:normAutofit/>
          </a:bodyPr>
          <a:lstStyle/>
          <a:p>
            <a:pPr algn="ctr"/>
            <a:r>
              <a:rPr lang="en-US" dirty="0"/>
              <a:t>Important Immigration Documents</a:t>
            </a:r>
            <a:endParaRPr lang="en-US"/>
          </a:p>
        </p:txBody>
      </p:sp>
      <p:sp>
        <p:nvSpPr>
          <p:cNvPr id="3" name="Content Placeholder 2">
            <a:extLst>
              <a:ext uri="{FF2B5EF4-FFF2-40B4-BE49-F238E27FC236}">
                <a16:creationId xmlns:a16="http://schemas.microsoft.com/office/drawing/2014/main" id="{CB56CB46-FD03-2138-0594-F0DEA76FBFFA}"/>
              </a:ext>
            </a:extLst>
          </p:cNvPr>
          <p:cNvSpPr>
            <a:spLocks noGrp="1"/>
          </p:cNvSpPr>
          <p:nvPr>
            <p:ph idx="1"/>
          </p:nvPr>
        </p:nvSpPr>
        <p:spPr>
          <a:xfrm>
            <a:off x="838200" y="1919288"/>
            <a:ext cx="9349118" cy="3727731"/>
          </a:xfrm>
        </p:spPr>
        <p:txBody>
          <a:bodyPr/>
          <a:lstStyle/>
          <a:p>
            <a:pPr marL="176022" indent="-176022" defTabSz="704088">
              <a:spcBef>
                <a:spcPts val="770"/>
              </a:spcBef>
            </a:pPr>
            <a:r>
              <a:rPr lang="en-US" sz="2156" kern="1200" dirty="0">
                <a:solidFill>
                  <a:schemeClr val="tx1"/>
                </a:solidFill>
                <a:latin typeface="+mn-lt"/>
                <a:ea typeface="+mn-ea"/>
                <a:cs typeface="+mn-cs"/>
              </a:rPr>
              <a:t>Release on Recognizance: </a:t>
            </a:r>
          </a:p>
          <a:p>
            <a:pPr marL="0" indent="0">
              <a:buNone/>
            </a:pPr>
            <a:endParaRPr lang="en-US" dirty="0"/>
          </a:p>
        </p:txBody>
      </p:sp>
      <p:pic>
        <p:nvPicPr>
          <p:cNvPr id="5" name="Picture 4" descr="A picture containing text, menu, paper, letter&#10;&#10;Description automatically generated">
            <a:extLst>
              <a:ext uri="{FF2B5EF4-FFF2-40B4-BE49-F238E27FC236}">
                <a16:creationId xmlns:a16="http://schemas.microsoft.com/office/drawing/2014/main" id="{555F1274-4A05-431A-C3C0-4F24E3BE7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298" y="1362270"/>
            <a:ext cx="4144443" cy="5382274"/>
          </a:xfrm>
          <a:prstGeom prst="rect">
            <a:avLst/>
          </a:prstGeom>
        </p:spPr>
      </p:pic>
      <p:sp>
        <p:nvSpPr>
          <p:cNvPr id="6" name="TextBox 5">
            <a:extLst>
              <a:ext uri="{FF2B5EF4-FFF2-40B4-BE49-F238E27FC236}">
                <a16:creationId xmlns:a16="http://schemas.microsoft.com/office/drawing/2014/main" id="{1AD3CEFB-ED99-469C-3F3F-B6A93BB447FB}"/>
              </a:ext>
            </a:extLst>
          </p:cNvPr>
          <p:cNvSpPr txBox="1"/>
          <p:nvPr/>
        </p:nvSpPr>
        <p:spPr>
          <a:xfrm>
            <a:off x="2004682" y="3045737"/>
            <a:ext cx="3414056" cy="2706282"/>
          </a:xfrm>
          <a:prstGeom prst="rect">
            <a:avLst/>
          </a:prstGeom>
          <a:noFill/>
        </p:spPr>
        <p:txBody>
          <a:bodyPr wrap="square" rtlCol="0">
            <a:spAutoFit/>
          </a:bodyPr>
          <a:lstStyle/>
          <a:p>
            <a:pPr defTabSz="704088">
              <a:spcAft>
                <a:spcPts val="600"/>
              </a:spcAft>
            </a:pPr>
            <a:r>
              <a:rPr lang="en-US" sz="3388" kern="1200">
                <a:solidFill>
                  <a:schemeClr val="tx1"/>
                </a:solidFill>
                <a:latin typeface="+mn-lt"/>
                <a:ea typeface="+mn-ea"/>
                <a:cs typeface="+mn-cs"/>
              </a:rPr>
              <a:t>Generally, NOT eligible for work permit based on this document alone</a:t>
            </a:r>
            <a:endParaRPr lang="en-US" sz="4400"/>
          </a:p>
        </p:txBody>
      </p:sp>
    </p:spTree>
    <p:extLst>
      <p:ext uri="{BB962C8B-B14F-4D97-AF65-F5344CB8AC3E}">
        <p14:creationId xmlns:p14="http://schemas.microsoft.com/office/powerpoint/2010/main" val="1747862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5E8AD4-00B5-F383-8424-DB703F753651}"/>
              </a:ext>
            </a:extLst>
          </p:cNvPr>
          <p:cNvSpPr>
            <a:spLocks noGrp="1"/>
          </p:cNvSpPr>
          <p:nvPr>
            <p:ph type="title"/>
          </p:nvPr>
        </p:nvSpPr>
        <p:spPr>
          <a:xfrm>
            <a:off x="4853988" y="320041"/>
            <a:ext cx="4999139" cy="3892668"/>
          </a:xfrm>
        </p:spPr>
        <p:txBody>
          <a:bodyPr vert="horz" lIns="91440" tIns="45720" rIns="91440" bIns="45720" rtlCol="0" anchor="b">
            <a:normAutofit/>
          </a:bodyPr>
          <a:lstStyle/>
          <a:p>
            <a:r>
              <a:rPr lang="en-US" sz="6600" kern="1200" dirty="0">
                <a:solidFill>
                  <a:schemeClr val="tx1"/>
                </a:solidFill>
                <a:latin typeface="+mj-lt"/>
                <a:ea typeface="+mj-ea"/>
                <a:cs typeface="+mj-cs"/>
              </a:rPr>
              <a:t>Important Immigration Documents</a:t>
            </a:r>
          </a:p>
        </p:txBody>
      </p:sp>
      <p:sp>
        <p:nvSpPr>
          <p:cNvPr id="3" name="Content Placeholder 2">
            <a:extLst>
              <a:ext uri="{FF2B5EF4-FFF2-40B4-BE49-F238E27FC236}">
                <a16:creationId xmlns:a16="http://schemas.microsoft.com/office/drawing/2014/main" id="{A1936662-F510-64F3-9DC0-8E899FB6FB35}"/>
              </a:ext>
            </a:extLst>
          </p:cNvPr>
          <p:cNvSpPr>
            <a:spLocks noGrp="1"/>
          </p:cNvSpPr>
          <p:nvPr>
            <p:ph idx="1"/>
          </p:nvPr>
        </p:nvSpPr>
        <p:spPr>
          <a:xfrm>
            <a:off x="4853699" y="4631161"/>
            <a:ext cx="6707366" cy="1569486"/>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Notice to Appear</a:t>
            </a:r>
          </a:p>
        </p:txBody>
      </p:sp>
      <p:pic>
        <p:nvPicPr>
          <p:cNvPr id="5" name="Picture 4" descr="A picture containing text, printing, document, menu&#10;&#10;Description automatically generated">
            <a:extLst>
              <a:ext uri="{FF2B5EF4-FFF2-40B4-BE49-F238E27FC236}">
                <a16:creationId xmlns:a16="http://schemas.microsoft.com/office/drawing/2014/main" id="{0E215323-BE96-1679-57E4-13622285E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07" y="320041"/>
            <a:ext cx="4706896" cy="6193285"/>
          </a:xfrm>
          <a:prstGeom prst="rect">
            <a:avLst/>
          </a:prstGeom>
        </p:spPr>
      </p:pic>
      <p:sp>
        <p:nvSpPr>
          <p:cNvPr id="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411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3059EA-0DC1-436D-6A59-69FCEE4ED6B8}"/>
              </a:ext>
            </a:extLst>
          </p:cNvPr>
          <p:cNvSpPr>
            <a:spLocks noGrp="1"/>
          </p:cNvSpPr>
          <p:nvPr>
            <p:ph type="title"/>
          </p:nvPr>
        </p:nvSpPr>
        <p:spPr>
          <a:xfrm>
            <a:off x="841248" y="548640"/>
            <a:ext cx="3600860" cy="5431536"/>
          </a:xfrm>
        </p:spPr>
        <p:txBody>
          <a:bodyPr>
            <a:normAutofit/>
          </a:bodyPr>
          <a:lstStyle/>
          <a:p>
            <a:r>
              <a:rPr lang="en-US" sz="5400"/>
              <a:t>When is my hearing?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0769BD-E11F-0940-FC6D-A7C93F229A97}"/>
              </a:ext>
            </a:extLst>
          </p:cNvPr>
          <p:cNvSpPr>
            <a:spLocks noGrp="1"/>
          </p:cNvSpPr>
          <p:nvPr>
            <p:ph idx="1"/>
          </p:nvPr>
        </p:nvSpPr>
        <p:spPr>
          <a:xfrm>
            <a:off x="5126418" y="552091"/>
            <a:ext cx="6224335" cy="5431536"/>
          </a:xfrm>
        </p:spPr>
        <p:txBody>
          <a:bodyPr anchor="ctr">
            <a:normAutofit/>
          </a:bodyPr>
          <a:lstStyle/>
          <a:p>
            <a:r>
              <a:rPr lang="en-US" sz="2200"/>
              <a:t>First, Check your Notice to Appear – but this can change</a:t>
            </a:r>
          </a:p>
          <a:p>
            <a:r>
              <a:rPr lang="en-US" sz="2200"/>
              <a:t>Second, Check online (see handout) or by phone (1-800-898-7180)</a:t>
            </a:r>
          </a:p>
          <a:p>
            <a:pPr lvl="1"/>
            <a:r>
              <a:rPr lang="en-US" sz="2200"/>
              <a:t>If it says the “A number is not found in the system” it means your file hasn’t been forwarded to the court yet, but it can be sent at any time, so keep checking weekly</a:t>
            </a:r>
          </a:p>
          <a:p>
            <a:r>
              <a:rPr lang="en-US" sz="2200"/>
              <a:t>On the day of your hearing – DO NOT arrive late – you could be ordered deported</a:t>
            </a:r>
          </a:p>
          <a:p>
            <a:r>
              <a:rPr lang="en-US" sz="2200"/>
              <a:t>At your first hearing you can file your asylum application if you haven’t already done so, but you do not present your case – that is scheduled for later</a:t>
            </a:r>
          </a:p>
          <a:p>
            <a:pPr lvl="1"/>
            <a:r>
              <a:rPr lang="en-US" sz="2200"/>
              <a:t>You can also ask for more time to find an attorney</a:t>
            </a:r>
          </a:p>
        </p:txBody>
      </p:sp>
    </p:spTree>
    <p:extLst>
      <p:ext uri="{BB962C8B-B14F-4D97-AF65-F5344CB8AC3E}">
        <p14:creationId xmlns:p14="http://schemas.microsoft.com/office/powerpoint/2010/main" val="1082992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0E2DB-DA3D-4D8A-1A97-6710745EE4CE}"/>
              </a:ext>
            </a:extLst>
          </p:cNvPr>
          <p:cNvSpPr>
            <a:spLocks noGrp="1"/>
          </p:cNvSpPr>
          <p:nvPr>
            <p:ph type="title"/>
          </p:nvPr>
        </p:nvSpPr>
        <p:spPr>
          <a:xfrm>
            <a:off x="841248" y="548640"/>
            <a:ext cx="3600860" cy="5431536"/>
          </a:xfrm>
        </p:spPr>
        <p:txBody>
          <a:bodyPr>
            <a:normAutofit/>
          </a:bodyPr>
          <a:lstStyle/>
          <a:p>
            <a:r>
              <a:rPr lang="en-US" sz="5400" dirty="0"/>
              <a:t>One Year Filing Deadline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70CEC6-3643-17AB-117D-5E176F527858}"/>
              </a:ext>
            </a:extLst>
          </p:cNvPr>
          <p:cNvSpPr>
            <a:spLocks noGrp="1"/>
          </p:cNvSpPr>
          <p:nvPr>
            <p:ph idx="1"/>
          </p:nvPr>
        </p:nvSpPr>
        <p:spPr>
          <a:xfrm>
            <a:off x="5126418" y="214604"/>
            <a:ext cx="6798478" cy="6494105"/>
          </a:xfrm>
        </p:spPr>
        <p:txBody>
          <a:bodyPr anchor="ctr">
            <a:normAutofit lnSpcReduction="10000"/>
          </a:bodyPr>
          <a:lstStyle/>
          <a:p>
            <a:r>
              <a:rPr lang="en-US" dirty="0"/>
              <a:t>Generally, you MUST file for asylum within one year of your arrival in the United States and it is YOUR responsibility to make sure you meet this deadline</a:t>
            </a:r>
          </a:p>
          <a:p>
            <a:r>
              <a:rPr lang="en-US" dirty="0"/>
              <a:t>If you have a court hearing within your first year – file your completed asylum application at your hearing</a:t>
            </a:r>
          </a:p>
          <a:p>
            <a:r>
              <a:rPr lang="en-US" dirty="0"/>
              <a:t>If you have a court hearing but it is after your first anniversary has passed – you must file your asylum application with the Immigration Court BEFORE the one year has passed either in person or by mail </a:t>
            </a:r>
          </a:p>
          <a:p>
            <a:r>
              <a:rPr lang="en-US" dirty="0"/>
              <a:t>If you do not have a court hearing scheduled at all, you must file your asylum application with U.S. Citizenship and Immigration Services</a:t>
            </a:r>
          </a:p>
        </p:txBody>
      </p:sp>
    </p:spTree>
    <p:extLst>
      <p:ext uri="{BB962C8B-B14F-4D97-AF65-F5344CB8AC3E}">
        <p14:creationId xmlns:p14="http://schemas.microsoft.com/office/powerpoint/2010/main" val="40817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1303</TotalTime>
  <Words>627</Words>
  <Application>Microsoft Office PowerPoint</Application>
  <PresentationFormat>Widescreen</PresentationFormat>
  <Paragraphs>53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Immigration  Information and Tips</vt:lpstr>
      <vt:lpstr>Keep your address current</vt:lpstr>
      <vt:lpstr>Asylum </vt:lpstr>
      <vt:lpstr>Important Immigration Documents</vt:lpstr>
      <vt:lpstr>Important Immigration Documents</vt:lpstr>
      <vt:lpstr>Important Immigration Documents</vt:lpstr>
      <vt:lpstr>Important Immigration Documents</vt:lpstr>
      <vt:lpstr>When is my hearing?</vt:lpstr>
      <vt:lpstr>One Year Filing Deadline</vt:lpstr>
      <vt:lpstr>Work Permits </vt:lpstr>
      <vt:lpstr>What can I do to prepare for my case now?</vt:lpstr>
    </vt:vector>
  </TitlesOfParts>
  <Company>Legal Aid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Information and Tips</dc:title>
  <dc:creator>Jessica A. Ramos</dc:creator>
  <cp:lastModifiedBy>Jessica A. Ramos</cp:lastModifiedBy>
  <cp:revision>2</cp:revision>
  <dcterms:created xsi:type="dcterms:W3CDTF">2023-06-08T18:55:05Z</dcterms:created>
  <dcterms:modified xsi:type="dcterms:W3CDTF">2023-06-14T12:52:01Z</dcterms:modified>
</cp:coreProperties>
</file>